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4" r:id="rId5"/>
    <p:sldId id="265" r:id="rId6"/>
    <p:sldId id="266" r:id="rId7"/>
    <p:sldId id="269" r:id="rId8"/>
    <p:sldId id="270" r:id="rId9"/>
    <p:sldId id="267" r:id="rId10"/>
    <p:sldId id="274" r:id="rId11"/>
    <p:sldId id="268" r:id="rId12"/>
    <p:sldId id="272" r:id="rId13"/>
    <p:sldId id="273" r:id="rId14"/>
    <p:sldId id="258" r:id="rId15"/>
    <p:sldId id="262" r:id="rId16"/>
    <p:sldId id="259" r:id="rId17"/>
    <p:sldId id="263" r:id="rId18"/>
    <p:sldId id="275" r:id="rId19"/>
    <p:sldId id="260" r:id="rId20"/>
  </p:sldIdLst>
  <p:sldSz cx="7559675" cy="1069498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3216" y="-12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0183" cy="10694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87195" t="64611" r="5962" b="13527"/>
          <a:stretch/>
        </p:blipFill>
        <p:spPr>
          <a:xfrm>
            <a:off x="1874837" y="1474788"/>
            <a:ext cx="3810000" cy="75191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직선 연결선 3"/>
          <p:cNvCxnSpPr/>
          <p:nvPr/>
        </p:nvCxnSpPr>
        <p:spPr>
          <a:xfrm>
            <a:off x="884237" y="1308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897885" y="963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이동식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발광형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 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54073" y="8776494"/>
            <a:ext cx="5790163" cy="916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수동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이동식 복합형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FRP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발광 </a:t>
            </a:r>
            <a:r>
              <a:rPr lang="en-US" altLang="ko-KR" sz="1400" b="1" dirty="0">
                <a:solidFill>
                  <a:schemeClr val="accent3">
                    <a:lumMod val="75000"/>
                  </a:schemeClr>
                </a:solidFill>
              </a:rPr>
              <a:t>POLE</a:t>
            </a:r>
            <a:r>
              <a:rPr lang="ko-KR" altLang="en-US" sz="1400" b="1" dirty="0">
                <a:solidFill>
                  <a:schemeClr val="accent3">
                    <a:lumMod val="75000"/>
                  </a:schemeClr>
                </a:solidFill>
              </a:rPr>
              <a:t>은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단기간 설치 후 이동을 목적으로 경관 조명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야간 안내판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경고판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altLang="ko-KR" sz="1400" b="1" dirty="0" err="1" smtClean="0">
                <a:solidFill>
                  <a:schemeClr val="accent3">
                    <a:lumMod val="75000"/>
                  </a:schemeClr>
                </a:solidFill>
              </a:rPr>
              <a:t>cctv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 pole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로 사용 할 수 있도록 제작 하였다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1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77919" t="63461" r="15420" b="13527"/>
          <a:stretch/>
        </p:blipFill>
        <p:spPr>
          <a:xfrm>
            <a:off x="1874837" y="1481747"/>
            <a:ext cx="3418018" cy="72947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직선 연결선 3"/>
          <p:cNvCxnSpPr/>
          <p:nvPr/>
        </p:nvCxnSpPr>
        <p:spPr>
          <a:xfrm>
            <a:off x="884237" y="1308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897885" y="963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이동형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 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54073" y="8776494"/>
            <a:ext cx="5790163" cy="916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이동형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은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캐터필러를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장착하여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험지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이동이 용이하게 제작되어 임시 시설물이라 하더라도 장기간 설치 후 이동 및 철거가 필요한 경우 설치 하여 태양광으로 충전 하여 사용 가능하도록 제작하였다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2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884237" y="1308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897885" y="963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>
                <a:solidFill>
                  <a:schemeClr val="accent3"/>
                </a:solidFill>
              </a:rPr>
              <a:t>디자인 태양광 발전 시트 </a:t>
            </a:r>
            <a:r>
              <a:rPr lang="ko-KR" altLang="en-US" sz="1400" b="1" dirty="0" smtClean="0">
                <a:solidFill>
                  <a:schemeClr val="accent3"/>
                </a:solidFill>
              </a:rPr>
              <a:t>패널 멀티 </a:t>
            </a:r>
            <a:r>
              <a:rPr lang="en-US" altLang="ko-KR" sz="1400" b="1" dirty="0" smtClean="0">
                <a:solidFill>
                  <a:schemeClr val="accent3"/>
                </a:solidFill>
              </a:rPr>
              <a:t>POLE</a:t>
            </a:r>
            <a:endParaRPr lang="ko-KR" altLang="en-US" sz="1400" b="1" dirty="0">
              <a:solidFill>
                <a:schemeClr val="accent3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54073" y="8395494"/>
            <a:ext cx="5790163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>
                <a:solidFill>
                  <a:schemeClr val="accent3"/>
                </a:solidFill>
              </a:rPr>
              <a:t>디자인 태양광 발전 시트 패널 멀티 </a:t>
            </a:r>
            <a:r>
              <a:rPr lang="en-US" altLang="ko-KR" sz="1400" b="1" dirty="0" smtClean="0">
                <a:solidFill>
                  <a:schemeClr val="accent3"/>
                </a:solidFill>
              </a:rPr>
              <a:t>POLE</a:t>
            </a:r>
            <a:r>
              <a:rPr lang="ko-KR" altLang="en-US" sz="1400" b="1" dirty="0" smtClean="0">
                <a:solidFill>
                  <a:schemeClr val="accent3"/>
                </a:solidFill>
              </a:rPr>
              <a:t>은 조명용</a:t>
            </a:r>
            <a:r>
              <a:rPr lang="en-US" altLang="ko-KR" sz="1400" b="1" dirty="0" smtClean="0">
                <a:solidFill>
                  <a:schemeClr val="accent3"/>
                </a:solidFill>
              </a:rPr>
              <a:t>, CCTV</a:t>
            </a:r>
            <a:r>
              <a:rPr lang="ko-KR" altLang="en-US" sz="1400" b="1" dirty="0" smtClean="0">
                <a:solidFill>
                  <a:schemeClr val="accent3"/>
                </a:solidFill>
              </a:rPr>
              <a:t>용</a:t>
            </a:r>
            <a:r>
              <a:rPr lang="en-US" altLang="ko-KR" sz="1400" b="1" dirty="0" smtClean="0">
                <a:solidFill>
                  <a:schemeClr val="accent3"/>
                </a:solidFill>
              </a:rPr>
              <a:t>, </a:t>
            </a:r>
            <a:r>
              <a:rPr lang="ko-KR" altLang="en-US" sz="1400" b="1" dirty="0" smtClean="0">
                <a:solidFill>
                  <a:schemeClr val="accent3"/>
                </a:solidFill>
              </a:rPr>
              <a:t>복합형 멀티 </a:t>
            </a:r>
            <a:r>
              <a:rPr lang="en-US" altLang="ko-KR" sz="1400" b="1" dirty="0" smtClean="0">
                <a:solidFill>
                  <a:schemeClr val="accent3"/>
                </a:solidFill>
              </a:rPr>
              <a:t>POLE</a:t>
            </a:r>
            <a:r>
              <a:rPr lang="ko-KR" altLang="en-US" sz="1400" b="1" dirty="0" smtClean="0">
                <a:solidFill>
                  <a:schemeClr val="accent3"/>
                </a:solidFill>
              </a:rPr>
              <a:t>용 등 다양한 형태의 태양광 패널을 이용하여 기존의 사각형의 딱딱한 모양의 태양광 패널을 다양한 모양의 디자인을 가미한 </a:t>
            </a:r>
            <a:r>
              <a:rPr lang="en-US" altLang="ko-KR" sz="1400" b="1" dirty="0" smtClean="0">
                <a:solidFill>
                  <a:schemeClr val="accent3"/>
                </a:solidFill>
              </a:rPr>
              <a:t>POLE</a:t>
            </a:r>
            <a:r>
              <a:rPr lang="ko-KR" altLang="en-US" sz="1400" b="1" dirty="0" smtClean="0">
                <a:solidFill>
                  <a:schemeClr val="accent3"/>
                </a:solidFill>
              </a:rPr>
              <a:t>로 탈바꿈 할 수 있으며</a:t>
            </a:r>
            <a:r>
              <a:rPr lang="en-US" altLang="ko-KR" sz="1400" b="1" dirty="0" smtClean="0">
                <a:solidFill>
                  <a:schemeClr val="accent3"/>
                </a:solidFill>
              </a:rPr>
              <a:t>, POLE</a:t>
            </a:r>
            <a:r>
              <a:rPr lang="ko-KR" altLang="en-US" sz="1400" b="1" dirty="0" smtClean="0">
                <a:solidFill>
                  <a:schemeClr val="accent3"/>
                </a:solidFill>
              </a:rPr>
              <a:t>의</a:t>
            </a:r>
            <a:r>
              <a:rPr lang="en-US" altLang="ko-KR" sz="1400" b="1" dirty="0" smtClean="0">
                <a:solidFill>
                  <a:schemeClr val="accent3"/>
                </a:solidFill>
              </a:rPr>
              <a:t> </a:t>
            </a:r>
            <a:r>
              <a:rPr lang="ko-KR" altLang="en-US" sz="1400" b="1" dirty="0" smtClean="0">
                <a:solidFill>
                  <a:schemeClr val="accent3"/>
                </a:solidFill>
              </a:rPr>
              <a:t>재질을 </a:t>
            </a:r>
            <a:r>
              <a:rPr lang="ko-KR" altLang="en-US" sz="1400" b="1" dirty="0" err="1" smtClean="0">
                <a:solidFill>
                  <a:schemeClr val="accent3"/>
                </a:solidFill>
              </a:rPr>
              <a:t>발광형</a:t>
            </a:r>
            <a:r>
              <a:rPr lang="ko-KR" altLang="en-US" sz="1400" b="1" dirty="0" smtClean="0">
                <a:solidFill>
                  <a:schemeClr val="accent3"/>
                </a:solidFill>
              </a:rPr>
              <a:t> </a:t>
            </a:r>
            <a:r>
              <a:rPr lang="en-US" altLang="ko-KR" sz="1400" b="1" dirty="0" smtClean="0">
                <a:solidFill>
                  <a:schemeClr val="accent3"/>
                </a:solidFill>
              </a:rPr>
              <a:t>POLE</a:t>
            </a:r>
            <a:r>
              <a:rPr lang="ko-KR" altLang="en-US" sz="1400" b="1" dirty="0" smtClean="0">
                <a:solidFill>
                  <a:schemeClr val="accent3"/>
                </a:solidFill>
              </a:rPr>
              <a:t>로 제작 할 경우 경관 조명용으로도 활용 할 수 있다</a:t>
            </a:r>
            <a:r>
              <a:rPr lang="en-US" altLang="ko-KR" sz="1400" b="1" dirty="0" smtClean="0">
                <a:solidFill>
                  <a:schemeClr val="accent3"/>
                </a:solidFill>
              </a:rPr>
              <a:t>.</a:t>
            </a:r>
            <a:endParaRPr lang="ko-KR" altLang="en-US" sz="1400" b="1" dirty="0">
              <a:solidFill>
                <a:schemeClr val="accent3"/>
              </a:solidFill>
            </a:endParaRPr>
          </a:p>
        </p:txBody>
      </p:sp>
      <p:pic>
        <p:nvPicPr>
          <p:cNvPr id="1027" name="Picture 3" descr="C:\Users\Administrator\Desktop\고그린 자료\환경친화형 pole관련자료\친환경pole 제안서\제안서 최신\0_태양열패널 이미지파일_191030\_model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7" r="46593"/>
          <a:stretch/>
        </p:blipFill>
        <p:spPr bwMode="auto">
          <a:xfrm>
            <a:off x="2027237" y="1842293"/>
            <a:ext cx="2872309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8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884237" y="1308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897885" y="963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>
                <a:solidFill>
                  <a:srgbClr val="92D050"/>
                </a:solidFill>
              </a:rPr>
              <a:t>디자인 태양광 발전 시트 패널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54073" y="7862094"/>
            <a:ext cx="5790163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schemeClr val="accent3"/>
                </a:solidFill>
              </a:rPr>
              <a:t>디자인 태양광 발전 시트 패널은 별도의 구조물을 설치하지 않고 기존의 구조물을 이용하여 점착 후 설치하는 방식으로</a:t>
            </a:r>
            <a:r>
              <a:rPr lang="en-US" altLang="ko-KR" sz="1200" b="1" dirty="0">
                <a:solidFill>
                  <a:schemeClr val="accent3"/>
                </a:solidFill>
              </a:rPr>
              <a:t>,</a:t>
            </a:r>
            <a:r>
              <a:rPr lang="ko-KR" altLang="en-US" sz="1200" b="1" dirty="0">
                <a:solidFill>
                  <a:schemeClr val="accent3"/>
                </a:solidFill>
              </a:rPr>
              <a:t> 구조물이 설치된 공간을 그대로 이용하여 별도의 공간 없이 친환경 태양광 발전 구조물로 바꿀 수 있는 패널 입니다</a:t>
            </a:r>
            <a:r>
              <a:rPr lang="en-US" altLang="ko-KR" sz="1200" b="1" dirty="0">
                <a:solidFill>
                  <a:schemeClr val="accent3"/>
                </a:solidFill>
              </a:rPr>
              <a:t>.</a:t>
            </a:r>
          </a:p>
          <a:p>
            <a:r>
              <a:rPr lang="ko-KR" altLang="en-US" sz="1200" b="1" dirty="0">
                <a:solidFill>
                  <a:schemeClr val="accent3"/>
                </a:solidFill>
              </a:rPr>
              <a:t>햇빛을 가리기 위해 기 시설된 어떠한 구조물에도 설치가 가능하여 버스정류장</a:t>
            </a:r>
            <a:r>
              <a:rPr lang="en-US" altLang="ko-KR" sz="1200" b="1" dirty="0">
                <a:solidFill>
                  <a:schemeClr val="accent3"/>
                </a:solidFill>
              </a:rPr>
              <a:t>, </a:t>
            </a:r>
            <a:r>
              <a:rPr lang="ko-KR" altLang="en-US" sz="1200" b="1" dirty="0" err="1">
                <a:solidFill>
                  <a:schemeClr val="accent3"/>
                </a:solidFill>
              </a:rPr>
              <a:t>캐노피</a:t>
            </a:r>
            <a:r>
              <a:rPr lang="en-US" altLang="ko-KR" sz="1200" b="1" dirty="0">
                <a:solidFill>
                  <a:schemeClr val="accent3"/>
                </a:solidFill>
              </a:rPr>
              <a:t>, </a:t>
            </a:r>
            <a:r>
              <a:rPr lang="ko-KR" altLang="en-US" sz="1200" b="1" dirty="0">
                <a:solidFill>
                  <a:schemeClr val="accent3"/>
                </a:solidFill>
              </a:rPr>
              <a:t>아케이드</a:t>
            </a:r>
            <a:r>
              <a:rPr lang="en-US" altLang="ko-KR" sz="1200" b="1" dirty="0">
                <a:solidFill>
                  <a:schemeClr val="accent3"/>
                </a:solidFill>
              </a:rPr>
              <a:t>, </a:t>
            </a:r>
            <a:r>
              <a:rPr lang="ko-KR" altLang="en-US" sz="1200" b="1" dirty="0" err="1">
                <a:solidFill>
                  <a:schemeClr val="accent3"/>
                </a:solidFill>
              </a:rPr>
              <a:t>센드위치</a:t>
            </a:r>
            <a:r>
              <a:rPr lang="ko-KR" altLang="en-US" sz="1200" b="1" dirty="0">
                <a:solidFill>
                  <a:schemeClr val="accent3"/>
                </a:solidFill>
              </a:rPr>
              <a:t> 패널 지붕 위 등 햇빛이 비치는 공간에 설치된 구조물이라면 공간</a:t>
            </a:r>
            <a:r>
              <a:rPr lang="en-US" altLang="ko-KR" sz="1200" b="1" dirty="0">
                <a:solidFill>
                  <a:schemeClr val="accent3"/>
                </a:solidFill>
              </a:rPr>
              <a:t>, </a:t>
            </a:r>
            <a:r>
              <a:rPr lang="ko-KR" altLang="en-US" sz="1200" b="1" dirty="0">
                <a:solidFill>
                  <a:schemeClr val="accent3"/>
                </a:solidFill>
              </a:rPr>
              <a:t>구조물의 손상 없이 태양광 발전 시설을 구축 할 수 있습니다</a:t>
            </a:r>
            <a:r>
              <a:rPr lang="en-US" altLang="ko-KR" sz="1200" b="1" dirty="0">
                <a:solidFill>
                  <a:schemeClr val="accent3"/>
                </a:solidFill>
              </a:rPr>
              <a:t>.</a:t>
            </a:r>
          </a:p>
          <a:p>
            <a:r>
              <a:rPr lang="en-US" altLang="ko-KR" sz="1200" b="1" dirty="0">
                <a:solidFill>
                  <a:schemeClr val="accent3"/>
                </a:solidFill>
              </a:rPr>
              <a:t>  </a:t>
            </a:r>
            <a:r>
              <a:rPr lang="ko-KR" altLang="en-US" sz="1200" b="1" dirty="0">
                <a:solidFill>
                  <a:schemeClr val="accent3"/>
                </a:solidFill>
              </a:rPr>
              <a:t>또한 기존의 사각 모양 패널은 모양의 변경이 어려워 일정한 패턴을 가진 디자인 이었다면 디자인 시트 패널은 물결모양</a:t>
            </a:r>
            <a:r>
              <a:rPr lang="en-US" altLang="ko-KR" sz="1200" b="1" dirty="0">
                <a:solidFill>
                  <a:schemeClr val="accent3"/>
                </a:solidFill>
              </a:rPr>
              <a:t>, </a:t>
            </a:r>
            <a:r>
              <a:rPr lang="ko-KR" altLang="en-US" sz="1200" b="1" dirty="0">
                <a:solidFill>
                  <a:schemeClr val="accent3"/>
                </a:solidFill>
              </a:rPr>
              <a:t>새 날개 모양</a:t>
            </a:r>
            <a:r>
              <a:rPr lang="en-US" altLang="ko-KR" sz="1200" b="1" dirty="0">
                <a:solidFill>
                  <a:schemeClr val="accent3"/>
                </a:solidFill>
              </a:rPr>
              <a:t>, </a:t>
            </a:r>
            <a:r>
              <a:rPr lang="ko-KR" altLang="en-US" sz="1200" b="1" dirty="0">
                <a:solidFill>
                  <a:schemeClr val="accent3"/>
                </a:solidFill>
              </a:rPr>
              <a:t>나비 모양 등 다양한 디자인을 가미한 가로등</a:t>
            </a:r>
            <a:r>
              <a:rPr lang="en-US" altLang="ko-KR" sz="1200" b="1" dirty="0">
                <a:solidFill>
                  <a:schemeClr val="accent3"/>
                </a:solidFill>
              </a:rPr>
              <a:t>, </a:t>
            </a:r>
            <a:r>
              <a:rPr lang="ko-KR" altLang="en-US" sz="1200" b="1" dirty="0">
                <a:solidFill>
                  <a:schemeClr val="accent3"/>
                </a:solidFill>
              </a:rPr>
              <a:t>보안등</a:t>
            </a:r>
            <a:r>
              <a:rPr lang="en-US" altLang="ko-KR" sz="1200" b="1" dirty="0">
                <a:solidFill>
                  <a:schemeClr val="accent3"/>
                </a:solidFill>
              </a:rPr>
              <a:t>, CCTV POLE </a:t>
            </a:r>
            <a:r>
              <a:rPr lang="ko-KR" altLang="en-US" sz="1200" b="1" dirty="0">
                <a:solidFill>
                  <a:schemeClr val="accent3"/>
                </a:solidFill>
              </a:rPr>
              <a:t>등으로 사용이 가능 합니다</a:t>
            </a:r>
          </a:p>
        </p:txBody>
      </p:sp>
      <p:pic>
        <p:nvPicPr>
          <p:cNvPr id="1026" name="Picture 2" descr="C:\Users\Administrator\Desktop\고그린 자료\환경친화형 pole관련자료\친환경pole 제안서\제안서 최신\0_태양열패널 이미지파일_191030\_model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t="9495" r="30882" b="7015"/>
          <a:stretch/>
        </p:blipFill>
        <p:spPr bwMode="auto">
          <a:xfrm>
            <a:off x="603481" y="1918494"/>
            <a:ext cx="622435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3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50004"/>
          <a:stretch/>
        </p:blipFill>
        <p:spPr>
          <a:xfrm>
            <a:off x="0" y="0"/>
            <a:ext cx="7559675" cy="10694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50000"/>
          <a:stretch/>
        </p:blipFill>
        <p:spPr>
          <a:xfrm>
            <a:off x="-30163" y="191"/>
            <a:ext cx="7560183" cy="106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7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r="50004"/>
          <a:stretch/>
        </p:blipFill>
        <p:spPr>
          <a:xfrm>
            <a:off x="0" y="0"/>
            <a:ext cx="7559675" cy="10694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50000"/>
          <a:stretch/>
        </p:blipFill>
        <p:spPr>
          <a:xfrm>
            <a:off x="-30163" y="0"/>
            <a:ext cx="7560183" cy="106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/>
        </p:nvCxnSpPr>
        <p:spPr>
          <a:xfrm>
            <a:off x="884237" y="1308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897885" y="963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92D050"/>
                </a:solidFill>
              </a:rPr>
              <a:t>면허 및 등록 현황</a:t>
            </a:r>
            <a:endParaRPr lang="ko-KR" altLang="en-US" sz="1400" b="1" dirty="0">
              <a:solidFill>
                <a:srgbClr val="92D050"/>
              </a:solidFill>
            </a:endParaRPr>
          </a:p>
        </p:txBody>
      </p:sp>
      <p:pic>
        <p:nvPicPr>
          <p:cNvPr id="1026" name="Picture 2" descr="C:\Users\Administrator\Desktop\고그린 자료\관리대장\전기 공사업등록증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437" y="1441258"/>
            <a:ext cx="2103120" cy="29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고그린 자료\관리대장\중소기업확인서.jpg"/>
          <p:cNvPicPr preferRelativeResize="0"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656" y="1483497"/>
            <a:ext cx="2102400" cy="29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9237" y="1474357"/>
            <a:ext cx="2102400" cy="29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5" t="14759" r="27050" b="3976"/>
          <a:stretch/>
        </p:blipFill>
        <p:spPr bwMode="auto">
          <a:xfrm>
            <a:off x="655637" y="4355094"/>
            <a:ext cx="2102400" cy="29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9" t="14889" r="26765" b="3977"/>
          <a:stretch/>
        </p:blipFill>
        <p:spPr bwMode="auto">
          <a:xfrm>
            <a:off x="2757300" y="4342409"/>
            <a:ext cx="2102400" cy="29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Administrator\Desktop\고그린 자료\관리대장\직접생산 등록 자료\태양광 직생 보유기계\태양광발전장치 직접생산증명원.jpg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37" y="4330199"/>
            <a:ext cx="2102400" cy="29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직선 연결선 11"/>
          <p:cNvCxnSpPr/>
          <p:nvPr/>
        </p:nvCxnSpPr>
        <p:spPr>
          <a:xfrm>
            <a:off x="884237" y="77096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897885" y="73639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92D050"/>
                </a:solidFill>
              </a:rPr>
              <a:t>오시는 길</a:t>
            </a:r>
            <a:r>
              <a:rPr lang="en-US" altLang="ko-KR" sz="1400" b="1" dirty="0" smtClean="0">
                <a:solidFill>
                  <a:srgbClr val="92D050"/>
                </a:solidFill>
              </a:rPr>
              <a:t>(</a:t>
            </a:r>
            <a:r>
              <a:rPr lang="ko-KR" altLang="en-US" sz="1400" b="1" dirty="0" smtClean="0">
                <a:solidFill>
                  <a:srgbClr val="92D050"/>
                </a:solidFill>
              </a:rPr>
              <a:t>약도</a:t>
            </a:r>
            <a:r>
              <a:rPr lang="en-US" altLang="ko-KR" sz="1400" b="1" dirty="0" smtClean="0">
                <a:solidFill>
                  <a:srgbClr val="92D050"/>
                </a:solidFill>
              </a:rPr>
              <a:t>)</a:t>
            </a:r>
            <a:endParaRPr lang="ko-KR" altLang="en-US" sz="1400" b="1" dirty="0">
              <a:solidFill>
                <a:srgbClr val="92D05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0182" y="7862094"/>
            <a:ext cx="4267200" cy="249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3916361" y="8099425"/>
            <a:ext cx="146367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smtClean="0">
                <a:solidFill>
                  <a:schemeClr val="tx1"/>
                </a:solidFill>
              </a:rPr>
              <a:t>남동 </a:t>
            </a:r>
            <a:r>
              <a:rPr lang="en-US" altLang="ko-KR" sz="1100" b="1" dirty="0" smtClean="0">
                <a:solidFill>
                  <a:schemeClr val="tx1"/>
                </a:solidFill>
              </a:rPr>
              <a:t>IC 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남동공단 향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r>
              <a:rPr lang="ko-KR" altLang="en-US" sz="1100" b="1" dirty="0" smtClean="0">
                <a:solidFill>
                  <a:schemeClr val="tx1"/>
                </a:solidFill>
              </a:rPr>
              <a:t>진출 후 </a:t>
            </a:r>
            <a:r>
              <a:rPr lang="en-US" altLang="ko-KR" sz="1100" b="1" dirty="0" smtClean="0">
                <a:solidFill>
                  <a:schemeClr val="tx1"/>
                </a:solidFill>
              </a:rPr>
              <a:t>1.2Km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  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2" name="자유형 1"/>
          <p:cNvSpPr/>
          <p:nvPr/>
        </p:nvSpPr>
        <p:spPr>
          <a:xfrm>
            <a:off x="2871788" y="8396288"/>
            <a:ext cx="957262" cy="1743075"/>
          </a:xfrm>
          <a:custGeom>
            <a:avLst/>
            <a:gdLst>
              <a:gd name="connsiteX0" fmla="*/ 890587 w 957262"/>
              <a:gd name="connsiteY0" fmla="*/ 0 h 1743075"/>
              <a:gd name="connsiteX1" fmla="*/ 942975 w 957262"/>
              <a:gd name="connsiteY1" fmla="*/ 71437 h 1743075"/>
              <a:gd name="connsiteX2" fmla="*/ 957262 w 957262"/>
              <a:gd name="connsiteY2" fmla="*/ 214312 h 1743075"/>
              <a:gd name="connsiteX3" fmla="*/ 914400 w 957262"/>
              <a:gd name="connsiteY3" fmla="*/ 504825 h 1743075"/>
              <a:gd name="connsiteX4" fmla="*/ 871537 w 957262"/>
              <a:gd name="connsiteY4" fmla="*/ 857250 h 1743075"/>
              <a:gd name="connsiteX5" fmla="*/ 857250 w 957262"/>
              <a:gd name="connsiteY5" fmla="*/ 985837 h 1743075"/>
              <a:gd name="connsiteX6" fmla="*/ 776287 w 957262"/>
              <a:gd name="connsiteY6" fmla="*/ 1123950 h 1743075"/>
              <a:gd name="connsiteX7" fmla="*/ 457200 w 957262"/>
              <a:gd name="connsiteY7" fmla="*/ 1666875 h 1743075"/>
              <a:gd name="connsiteX8" fmla="*/ 271462 w 957262"/>
              <a:gd name="connsiteY8" fmla="*/ 1552575 h 1743075"/>
              <a:gd name="connsiteX9" fmla="*/ 157162 w 957262"/>
              <a:gd name="connsiteY9" fmla="*/ 1743075 h 1743075"/>
              <a:gd name="connsiteX10" fmla="*/ 14287 w 957262"/>
              <a:gd name="connsiteY10" fmla="*/ 1647825 h 1743075"/>
              <a:gd name="connsiteX11" fmla="*/ 0 w 957262"/>
              <a:gd name="connsiteY11" fmla="*/ 1685925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7262" h="1743075">
                <a:moveTo>
                  <a:pt x="890587" y="0"/>
                </a:moveTo>
                <a:lnTo>
                  <a:pt x="942975" y="71437"/>
                </a:lnTo>
                <a:lnTo>
                  <a:pt x="957262" y="214312"/>
                </a:lnTo>
                <a:lnTo>
                  <a:pt x="914400" y="504825"/>
                </a:lnTo>
                <a:lnTo>
                  <a:pt x="871537" y="857250"/>
                </a:lnTo>
                <a:lnTo>
                  <a:pt x="857250" y="985837"/>
                </a:lnTo>
                <a:lnTo>
                  <a:pt x="776287" y="1123950"/>
                </a:lnTo>
                <a:lnTo>
                  <a:pt x="457200" y="1666875"/>
                </a:lnTo>
                <a:lnTo>
                  <a:pt x="271462" y="1552575"/>
                </a:lnTo>
                <a:lnTo>
                  <a:pt x="157162" y="1743075"/>
                </a:lnTo>
                <a:lnTo>
                  <a:pt x="14287" y="1647825"/>
                </a:lnTo>
                <a:lnTo>
                  <a:pt x="0" y="1685925"/>
                </a:ln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570037" y="9039225"/>
            <a:ext cx="13716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tx1"/>
                </a:solidFill>
              </a:rPr>
              <a:t>신연수역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100" b="1" dirty="0" smtClean="0">
                <a:solidFill>
                  <a:schemeClr val="tx1"/>
                </a:solidFill>
              </a:rPr>
              <a:t>1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번 출구 진출 후 </a:t>
            </a:r>
            <a:r>
              <a:rPr lang="en-US" altLang="ko-KR" sz="1100" b="1" dirty="0" smtClean="0">
                <a:solidFill>
                  <a:schemeClr val="tx1"/>
                </a:solidFill>
              </a:rPr>
              <a:t>900M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  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6" name="자유형 5"/>
          <p:cNvSpPr/>
          <p:nvPr/>
        </p:nvSpPr>
        <p:spPr>
          <a:xfrm>
            <a:off x="1781175" y="9767888"/>
            <a:ext cx="1081088" cy="414337"/>
          </a:xfrm>
          <a:custGeom>
            <a:avLst/>
            <a:gdLst>
              <a:gd name="connsiteX0" fmla="*/ 0 w 1081088"/>
              <a:gd name="connsiteY0" fmla="*/ 0 h 414337"/>
              <a:gd name="connsiteX1" fmla="*/ 319088 w 1081088"/>
              <a:gd name="connsiteY1" fmla="*/ 276225 h 414337"/>
              <a:gd name="connsiteX2" fmla="*/ 504825 w 1081088"/>
              <a:gd name="connsiteY2" fmla="*/ 414337 h 414337"/>
              <a:gd name="connsiteX3" fmla="*/ 781050 w 1081088"/>
              <a:gd name="connsiteY3" fmla="*/ 80962 h 414337"/>
              <a:gd name="connsiteX4" fmla="*/ 1081088 w 1081088"/>
              <a:gd name="connsiteY4" fmla="*/ 266700 h 414337"/>
              <a:gd name="connsiteX5" fmla="*/ 1062038 w 1081088"/>
              <a:gd name="connsiteY5" fmla="*/ 295275 h 41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1088" h="414337">
                <a:moveTo>
                  <a:pt x="0" y="0"/>
                </a:moveTo>
                <a:lnTo>
                  <a:pt x="319088" y="276225"/>
                </a:lnTo>
                <a:lnTo>
                  <a:pt x="504825" y="414337"/>
                </a:lnTo>
                <a:lnTo>
                  <a:pt x="781050" y="80962"/>
                </a:lnTo>
                <a:lnTo>
                  <a:pt x="1081088" y="266700"/>
                </a:lnTo>
                <a:lnTo>
                  <a:pt x="1062038" y="295275"/>
                </a:ln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빗면 6"/>
          <p:cNvSpPr/>
          <p:nvPr/>
        </p:nvSpPr>
        <p:spPr>
          <a:xfrm rot="2159112">
            <a:off x="2758037" y="10071894"/>
            <a:ext cx="113751" cy="110331"/>
          </a:xfrm>
          <a:prstGeom prst="bevel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6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0183" cy="10694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r="50000" b="42109"/>
          <a:stretch/>
        </p:blipFill>
        <p:spPr>
          <a:xfrm>
            <a:off x="0" y="13494"/>
            <a:ext cx="7560183" cy="619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547"/>
          <a:stretch/>
        </p:blipFill>
        <p:spPr>
          <a:xfrm>
            <a:off x="0" y="6204856"/>
            <a:ext cx="7560183" cy="4490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직선 연결선 34"/>
          <p:cNvCxnSpPr/>
          <p:nvPr/>
        </p:nvCxnSpPr>
        <p:spPr>
          <a:xfrm>
            <a:off x="884237" y="6261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직사각형 35"/>
          <p:cNvSpPr/>
          <p:nvPr/>
        </p:nvSpPr>
        <p:spPr>
          <a:xfrm>
            <a:off x="897885" y="5916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연혁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731837" y="6414294"/>
            <a:ext cx="30480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2015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㈜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고그린테크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설립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도시경관개선용 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환경친화형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POLE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개발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L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사 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협력사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등록 경관개선용 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IP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전주 납품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도시경관 개선용 가로등 개발설계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</a:t>
            </a:r>
            <a:r>
              <a:rPr lang="ko-KR" altLang="en-US" sz="85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경관 개선용 기지국 전주 납품 개시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복합케이블 개발 완료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경관개선용 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LED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가로등 시제품 제작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850" b="1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2016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경관개선용 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LED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등 현장 테스트 완료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여성기업 인증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광복합케이블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디자인 등록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</a:t>
            </a:r>
            <a:r>
              <a:rPr lang="ko-KR" altLang="en-US" sz="85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L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사 친환경 강관전주 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납품사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선정</a:t>
            </a:r>
            <a:endParaRPr lang="en-US" altLang="ko-KR" sz="85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사 친환경 강관전주 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납품사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선정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850" b="1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2017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친환경 전주 특허 등록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현수물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유지보수가 용이한 지주 특허 등록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친환경 멀티 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POLE 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공원등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형 개발 납품</a:t>
            </a:r>
            <a:r>
              <a:rPr lang="en-US" altLang="ko-KR" sz="85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/>
            </a:r>
            <a:br>
              <a:rPr lang="en-US" altLang="ko-KR" sz="85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</a:b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         </a:t>
            </a:r>
            <a:endParaRPr lang="ko-KR" altLang="en-US" sz="850" b="1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856037" y="6410371"/>
            <a:ext cx="30480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          ○ </a:t>
            </a:r>
            <a:r>
              <a:rPr lang="ko-KR" altLang="en-US" sz="85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벤쳐기업</a:t>
            </a:r>
            <a:r>
              <a:rPr lang="ko-KR" altLang="en-US" sz="8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인증</a:t>
            </a:r>
            <a:endParaRPr lang="en-US" altLang="ko-KR" sz="85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 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친환경 </a:t>
            </a:r>
            <a:r>
              <a:rPr lang="ko-KR" altLang="en-US" sz="8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태양광 가로등 개발 납품</a:t>
            </a:r>
            <a:endParaRPr lang="en-US" altLang="ko-KR" sz="85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 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○ </a:t>
            </a:r>
            <a:r>
              <a:rPr lang="ko-KR" altLang="en-US" sz="85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수목형</a:t>
            </a:r>
            <a:r>
              <a:rPr lang="ko-KR" altLang="en-US" sz="8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8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CCTV POLE </a:t>
            </a:r>
            <a:r>
              <a:rPr lang="ko-KR" altLang="en-US" sz="8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개발 납품</a:t>
            </a:r>
            <a:r>
              <a:rPr lang="en-US" altLang="ko-KR" sz="8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50" b="1" dirty="0">
              <a:solidFill>
                <a:schemeClr val="accent3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2018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○ 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회전형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CCTV POLE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개발 납품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남동구청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 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태양광 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CCTV POLE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납품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강동구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순천 자연 휴양림 친환경 보안등 납품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50" b="1" dirty="0" smtClean="0">
              <a:solidFill>
                <a:schemeClr val="accent3">
                  <a:lumMod val="75000"/>
                </a:schemeClr>
              </a:solidFill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lain" startAt="2019"/>
            </a:pP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 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응급 알림 서비스 단말기 시제품 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 납품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복지부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태양광 발전장치 직접생산 증명 등록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○ 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옥내조명및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설비 직접생산 증명 등록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○ 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금속기등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(CCTV POLE)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직접생산 증명 등록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○ 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CCTV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생산 시설 구축 완료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         </a:t>
            </a:r>
            <a:r>
              <a:rPr lang="ko-KR" altLang="en-US" sz="850" b="1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친환경 배터리 어셈블리 시설  구축 완료</a:t>
            </a:r>
            <a:endParaRPr lang="en-US" altLang="ko-KR" sz="85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8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</a:t>
            </a:r>
            <a:r>
              <a:rPr lang="ko-KR" altLang="en-US" sz="85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○ 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전기 </a:t>
            </a:r>
            <a:r>
              <a:rPr lang="ko-KR" altLang="en-US" sz="8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공사업</a:t>
            </a:r>
            <a:r>
              <a:rPr lang="ko-KR" altLang="en-US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면허 취득 완료</a:t>
            </a:r>
            <a:endParaRPr lang="ko-KR" altLang="en-US" sz="85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49996" r="-240"/>
          <a:stretch/>
        </p:blipFill>
        <p:spPr>
          <a:xfrm>
            <a:off x="15442" y="0"/>
            <a:ext cx="7597198" cy="10694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7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9100" t="29989" r="31597" b="46647"/>
          <a:stretch/>
        </p:blipFill>
        <p:spPr>
          <a:xfrm>
            <a:off x="1722437" y="1615815"/>
            <a:ext cx="3987965" cy="70844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직선 연결선 6"/>
          <p:cNvCxnSpPr/>
          <p:nvPr/>
        </p:nvCxnSpPr>
        <p:spPr>
          <a:xfrm>
            <a:off x="884237" y="1308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897885" y="963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친환경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수목형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 (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봄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~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여름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54073" y="8776494"/>
            <a:ext cx="5790163" cy="916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활엽수 타입 친환경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은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공원등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및 보안등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CCTV POLE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등 으로 활용 가능하며 하단에 벤치 및 화단을 모듈 타입으로 탈 부착 할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수있다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68897" t="29348" r="19789" b="46902"/>
          <a:stretch/>
        </p:blipFill>
        <p:spPr>
          <a:xfrm>
            <a:off x="1341437" y="1232695"/>
            <a:ext cx="4850286" cy="72016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직선 연결선 3"/>
          <p:cNvCxnSpPr/>
          <p:nvPr/>
        </p:nvCxnSpPr>
        <p:spPr>
          <a:xfrm>
            <a:off x="884237" y="1308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897885" y="963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친환경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수목형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 (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가을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54073" y="8776494"/>
            <a:ext cx="5790163" cy="916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활엽수 타입 친환경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은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공원등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및 보안등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CCTV POLE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등 으로 활용 가능하며 하단에 벤치 및 화단을 모듈 타입으로 탈 부착 할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수있다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82059" t="27339" r="8347" b="46763"/>
          <a:stretch/>
        </p:blipFill>
        <p:spPr>
          <a:xfrm>
            <a:off x="1798637" y="1414275"/>
            <a:ext cx="3884338" cy="74168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직선 연결선 3"/>
          <p:cNvCxnSpPr/>
          <p:nvPr/>
        </p:nvCxnSpPr>
        <p:spPr>
          <a:xfrm>
            <a:off x="884237" y="1308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897885" y="963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태양광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수목형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 (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사계절 침엽수 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54073" y="8776494"/>
            <a:ext cx="5790163" cy="916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침엽수 타입 태양광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은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공원등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및 보안등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CCTV POLE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등 으로 활용 가능하며 하단에 벤치 및 화단을 모듈 타입으로 탈 부착 할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수있다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" descr="C:\Users\Administrator\Desktop\고그린 자료\사진자료\사진 자료(카달록)\외피 확대 사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7" y="5787708"/>
            <a:ext cx="928048" cy="18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2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65449" t="63053" r="24986" b="13527"/>
          <a:stretch/>
        </p:blipFill>
        <p:spPr>
          <a:xfrm>
            <a:off x="1265237" y="1505523"/>
            <a:ext cx="4648200" cy="734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직선 연결선 3"/>
          <p:cNvCxnSpPr/>
          <p:nvPr/>
        </p:nvCxnSpPr>
        <p:spPr>
          <a:xfrm>
            <a:off x="884237" y="1308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897885" y="963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이동형 태양광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수목형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 (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사계절 침엽수 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54073" y="8776494"/>
            <a:ext cx="5790163" cy="916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이동형 침엽수 타입 태양광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은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공원등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및 보안등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CCTV POLE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등 으로 활용 가능하며 하단에 바퀴가 장착되어 있어 이동이 가능하며 행사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야외 전시회 등 이동이 필요한 곳에 설치 후 철거가 용이 하다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Administrator\Desktop\고그린 자료\사진자료\사진 자료(카달록)\외피 확대 사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7" y="5787708"/>
            <a:ext cx="928048" cy="18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0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4910" t="60849" r="34739" b="14421"/>
          <a:stretch/>
        </p:blipFill>
        <p:spPr>
          <a:xfrm>
            <a:off x="1565360" y="1689894"/>
            <a:ext cx="4298928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직선 연결선 3"/>
          <p:cNvCxnSpPr/>
          <p:nvPr/>
        </p:nvCxnSpPr>
        <p:spPr>
          <a:xfrm>
            <a:off x="884237" y="1308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897885" y="963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디자인 패널 태양광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수목형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 (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사계절 침엽수 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54073" y="8776494"/>
            <a:ext cx="5790163" cy="916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디자인 패널 태양광 멀티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은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공원등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및 보안등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CCTV POLE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등 으로 활용 가능하며 태양광 패널을 나비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바람개비 등 원하는 디자인으로 변형시켜 좀더 경관에 어울리는 형태로 설치 할 수 있다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" descr="C:\Users\Administrator\Desktop\고그린 자료\사진자료\사진 자료(카달록)\외피 확대 사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261" y="6261894"/>
            <a:ext cx="928048" cy="18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884237" y="1308894"/>
            <a:ext cx="57600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897885" y="963150"/>
            <a:ext cx="4495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발광형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멀티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 POLE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54073" y="8776494"/>
            <a:ext cx="5790163" cy="916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발광형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멀</a:t>
            </a:r>
            <a:r>
              <a:rPr lang="ko-KR" altLang="en-US" sz="1400" b="1" dirty="0">
                <a:solidFill>
                  <a:schemeClr val="accent3">
                    <a:lumMod val="75000"/>
                  </a:schemeClr>
                </a:solidFill>
              </a:rPr>
              <a:t>티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은 </a:t>
            </a:r>
            <a:r>
              <a:rPr lang="ko-KR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공원등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및 보안등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CCTV POLE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등 으로 활용 가능하며 부분 발광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POLE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전체 발광 형태로 제작이 가능하며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외관에 디자인 투광 시트를 통하여 원하는 그림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ko-KR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글씨 등의 도안을 넣어 제작이 가능하다</a:t>
            </a:r>
            <a:r>
              <a:rPr lang="en-US" altLang="ko-KR" sz="14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ko-KR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V="1">
            <a:off x="-123270" y="3078402"/>
            <a:ext cx="4682014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798255" y="3028128"/>
            <a:ext cx="4659813" cy="2332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796867" y="5125021"/>
            <a:ext cx="3733802" cy="2280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36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713</Words>
  <Application>Microsoft Office PowerPoint</Application>
  <PresentationFormat>사용자 지정</PresentationFormat>
  <Paragraphs>61</Paragraphs>
  <Slides>19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0" baseType="lpstr"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김문성</cp:lastModifiedBy>
  <cp:revision>25</cp:revision>
  <dcterms:created xsi:type="dcterms:W3CDTF">2006-08-16T00:00:00Z</dcterms:created>
  <dcterms:modified xsi:type="dcterms:W3CDTF">2020-03-09T01:32:09Z</dcterms:modified>
</cp:coreProperties>
</file>